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.xml" ContentType="application/vnd.openxmlformats-officedocument.presentationml.notesSlide+xml"/>
  <Override PartName="/ppt/tags/tag51.xml" ContentType="application/vnd.openxmlformats-officedocument.presentationml.tags+xml"/>
  <Override PartName="/ppt/notesSlides/notesSlide3.xml" ContentType="application/vnd.openxmlformats-officedocument.presentationml.notesSlide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notesSlides/notesSlide7.xml" ContentType="application/vnd.openxmlformats-officedocument.presentationml.notesSlide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59.xml" ContentType="application/vnd.openxmlformats-officedocument.presentationml.tags+xml"/>
  <Override PartName="/ppt/notesSlides/notesSlide9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0.xml" ContentType="application/vnd.openxmlformats-officedocument.presentationml.notesSlide+xml"/>
  <Override PartName="/ppt/tags/tag62.xml" ContentType="application/vnd.openxmlformats-officedocument.presentationml.tags+xml"/>
  <Override PartName="/ppt/notesSlides/notesSlide11.xml" ContentType="application/vnd.openxmlformats-officedocument.presentationml.notesSlide+xml"/>
  <Override PartName="/ppt/tags/tag63.xml" ContentType="application/vnd.openxmlformats-officedocument.presentationml.tags+xml"/>
  <Override PartName="/ppt/notesSlides/notesSlide12.xml" ContentType="application/vnd.openxmlformats-officedocument.presentationml.notesSlide+xml"/>
  <Override PartName="/ppt/tags/tag64.xml" ContentType="application/vnd.openxmlformats-officedocument.presentationml.tags+xml"/>
  <Override PartName="/ppt/notesSlides/notesSlide13.xml" ContentType="application/vnd.openxmlformats-officedocument.presentationml.notesSlide+xml"/>
  <Override PartName="/ppt/tags/tag65.xml" ContentType="application/vnd.openxmlformats-officedocument.presentationml.tags+xml"/>
  <Override PartName="/ppt/notesSlides/notesSlide14.xml" ContentType="application/vnd.openxmlformats-officedocument.presentationml.notesSlide+xml"/>
  <Override PartName="/ppt/tags/tag6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2" r:id="rId1"/>
    <p:sldMasterId id="2147483786" r:id="rId2"/>
  </p:sldMasterIdLst>
  <p:notesMasterIdLst>
    <p:notesMasterId r:id="rId23"/>
  </p:notesMasterIdLst>
  <p:handoutMasterIdLst>
    <p:handoutMasterId r:id="rId24"/>
  </p:handoutMasterIdLst>
  <p:sldIdLst>
    <p:sldId id="287" r:id="rId3"/>
    <p:sldId id="319" r:id="rId4"/>
    <p:sldId id="336" r:id="rId5"/>
    <p:sldId id="325" r:id="rId6"/>
    <p:sldId id="324" r:id="rId7"/>
    <p:sldId id="333" r:id="rId8"/>
    <p:sldId id="334" r:id="rId9"/>
    <p:sldId id="326" r:id="rId10"/>
    <p:sldId id="327" r:id="rId11"/>
    <p:sldId id="338" r:id="rId12"/>
    <p:sldId id="322" r:id="rId13"/>
    <p:sldId id="330" r:id="rId14"/>
    <p:sldId id="305" r:id="rId15"/>
    <p:sldId id="337" r:id="rId16"/>
    <p:sldId id="335" r:id="rId17"/>
    <p:sldId id="339" r:id="rId18"/>
    <p:sldId id="340" r:id="rId19"/>
    <p:sldId id="341" r:id="rId20"/>
    <p:sldId id="342" r:id="rId21"/>
    <p:sldId id="343" r:id="rId22"/>
  </p:sldIdLst>
  <p:sldSz cx="9144000" cy="6858000" type="screen4x3"/>
  <p:notesSz cx="7315200" cy="9601200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81932" autoAdjust="0"/>
  </p:normalViewPr>
  <p:slideViewPr>
    <p:cSldViewPr>
      <p:cViewPr varScale="1">
        <p:scale>
          <a:sx n="78" d="100"/>
          <a:sy n="78" d="100"/>
        </p:scale>
        <p:origin x="25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omputer:Users:vasilevs:Dropbox:curation%20team%20publications:UniqueID:AnalyzedResults_05-01-13:AnalyzedResults_Final_w_stats_05-23-13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computer:Users:vasilevs:Dropbox:curation%20team%20publications:UniqueID:AnalyzedResults_05-01-13:AnalyzedResults_Final_w_stats_05-23-1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computer:Users:vasilevs:Dropbox:curation%20team%20publications:UniqueID:AnalyzedResults_05-01-13:AnalyzedResults_Final_w_stats_05-23-13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computer:Users:vasilevs:Dropbox:curation%20team%20publications:UniqueID:AnalyzedResults_05-01-13:AnalyzedResults_Final_w_stats_05-23-13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computer:Users:vasilevs:Dropbox:curation%20team%20publications:UniqueID:AnalyzedResults_05-01-13:AnalyzedResults_Final_w_stats_05-23-13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computer:Users:vasilevs:Dropbox:curation%20team%20publications:UniqueID:AnalyzedResults_05-01-13:AnalyzedResults_Final_w_stats_05-23-1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'FINAL_NV Stats'!$F$16:$F$21</c:f>
                <c:numCache>
                  <c:formatCode>General</c:formatCode>
                  <c:ptCount val="6"/>
                  <c:pt idx="0">
                    <c:v>8.2912751677852004E-2</c:v>
                  </c:pt>
                  <c:pt idx="1">
                    <c:v>8.4777777777777799E-2</c:v>
                  </c:pt>
                  <c:pt idx="2">
                    <c:v>0.118513513513513</c:v>
                  </c:pt>
                  <c:pt idx="3">
                    <c:v>9.1903225806451605E-2</c:v>
                  </c:pt>
                  <c:pt idx="4">
                    <c:v>8.6285714285714299E-2</c:v>
                  </c:pt>
                  <c:pt idx="5">
                    <c:v>0.11910526315789501</c:v>
                  </c:pt>
                </c:numCache>
              </c:numRef>
            </c:plus>
            <c:minus>
              <c:numRef>
                <c:f>'FINAL_NV Stats'!$E$16:$E$21</c:f>
                <c:numCache>
                  <c:formatCode>General</c:formatCode>
                  <c:ptCount val="6"/>
                  <c:pt idx="0">
                    <c:v>8.3087248322148005E-2</c:v>
                  </c:pt>
                  <c:pt idx="1">
                    <c:v>0.13422222222222199</c:v>
                  </c:pt>
                  <c:pt idx="2">
                    <c:v>0.11948648648648701</c:v>
                  </c:pt>
                  <c:pt idx="3">
                    <c:v>8.7096774193548401E-2</c:v>
                  </c:pt>
                  <c:pt idx="4">
                    <c:v>8.3714285714285699E-2</c:v>
                  </c:pt>
                  <c:pt idx="5">
                    <c:v>0.11189473684210501</c:v>
                  </c:pt>
                </c:numCache>
              </c:numRef>
            </c:minus>
          </c:errBars>
          <c:val>
            <c:numRef>
              <c:f>'FINAL_NV Stats'!$B$16:$B$21</c:f>
              <c:numCache>
                <c:formatCode>0.0</c:formatCode>
                <c:ptCount val="6"/>
                <c:pt idx="0">
                  <c:v>0.46308724832214798</c:v>
                </c:pt>
                <c:pt idx="1">
                  <c:v>0.47222222222222199</c:v>
                </c:pt>
                <c:pt idx="2">
                  <c:v>0.48648648648648601</c:v>
                </c:pt>
                <c:pt idx="3">
                  <c:v>0.38709677419354799</c:v>
                </c:pt>
                <c:pt idx="4">
                  <c:v>0.435714285714286</c:v>
                </c:pt>
                <c:pt idx="5">
                  <c:v>0.40789473684210498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'FINAL_NV Stats'!$A$16:$A$21</c15:sqref>
                        </c15:formulaRef>
                      </c:ext>
                    </c:extLst>
                    <c:strCache>
                      <c:ptCount val="6"/>
                      <c:pt idx="0">
                        <c:v>Cell bio</c:v>
                      </c:pt>
                      <c:pt idx="1">
                        <c:v>Dev bio</c:v>
                      </c:pt>
                      <c:pt idx="2">
                        <c:v>General bio</c:v>
                      </c:pt>
                      <c:pt idx="3">
                        <c:v>Immunology</c:v>
                      </c:pt>
                      <c:pt idx="4">
                        <c:v>Neuroscience</c:v>
                      </c:pt>
                      <c:pt idx="5">
                        <c:v>Other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696112"/>
        <c:axId val="316696504"/>
      </c:lineChart>
      <c:scatterChart>
        <c:scatterStyle val="lineMarker"/>
        <c:varyColors val="0"/>
        <c:ser>
          <c:idx val="1"/>
          <c:order val="1"/>
          <c:spPr>
            <a:ln w="6350" cmpd="sng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'FINAL_NV Stats'!$A$92:$A$100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'FINAL_NV Stats'!$B$92:$B$100</c:f>
              <c:numCache>
                <c:formatCode>General</c:formatCode>
                <c:ptCount val="9"/>
                <c:pt idx="0">
                  <c:v>0.44</c:v>
                </c:pt>
                <c:pt idx="1">
                  <c:v>0.44</c:v>
                </c:pt>
                <c:pt idx="2">
                  <c:v>0.44</c:v>
                </c:pt>
                <c:pt idx="3">
                  <c:v>0.44</c:v>
                </c:pt>
                <c:pt idx="4">
                  <c:v>0.44</c:v>
                </c:pt>
                <c:pt idx="5">
                  <c:v>0.44</c:v>
                </c:pt>
                <c:pt idx="6">
                  <c:v>0.44</c:v>
                </c:pt>
                <c:pt idx="7">
                  <c:v>0.44</c:v>
                </c:pt>
                <c:pt idx="8">
                  <c:v>0.44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'FINAL_NV Stats'!$B$90</c15:sqref>
                        </c15:formulaRef>
                      </c:ext>
                    </c:extLst>
                    <c:strCache>
                      <c:ptCount val="1"/>
                      <c:pt idx="0">
                        <c:v>Antibody average</c:v>
                      </c:pt>
                    </c:strCache>
                  </c:strRef>
                </c15:tx>
              </c15:filteredSeries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843496"/>
        <c:axId val="317381584"/>
      </c:scatterChart>
      <c:catAx>
        <c:axId val="3166961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16696504"/>
        <c:crosses val="autoZero"/>
        <c:auto val="1"/>
        <c:lblAlgn val="ctr"/>
        <c:lblOffset val="100"/>
        <c:noMultiLvlLbl val="0"/>
      </c:catAx>
      <c:valAx>
        <c:axId val="316696504"/>
        <c:scaling>
          <c:orientation val="minMax"/>
          <c:max val="1"/>
        </c:scaling>
        <c:delete val="0"/>
        <c:axPos val="l"/>
        <c:numFmt formatCode="0.0" sourceLinked="1"/>
        <c:majorTickMark val="out"/>
        <c:minorTickMark val="none"/>
        <c:tickLblPos val="nextTo"/>
        <c:crossAx val="316696112"/>
        <c:crosses val="autoZero"/>
        <c:crossBetween val="between"/>
        <c:majorUnit val="0.2"/>
        <c:minorUnit val="0.04"/>
      </c:valAx>
      <c:valAx>
        <c:axId val="317381584"/>
        <c:scaling>
          <c:orientation val="minMax"/>
          <c:max val="1"/>
        </c:scaling>
        <c:delete val="1"/>
        <c:axPos val="r"/>
        <c:numFmt formatCode="General" sourceLinked="1"/>
        <c:majorTickMark val="out"/>
        <c:minorTickMark val="none"/>
        <c:tickLblPos val="nextTo"/>
        <c:crossAx val="408843496"/>
        <c:crosses val="max"/>
        <c:crossBetween val="midCat"/>
        <c:majorUnit val="0.2"/>
        <c:minorUnit val="0.04"/>
      </c:valAx>
      <c:valAx>
        <c:axId val="40884349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317381584"/>
        <c:crosses val="max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'FINAL_NV Stats'!$K$16:$K$21</c:f>
                <c:numCache>
                  <c:formatCode>General</c:formatCode>
                  <c:ptCount val="6"/>
                  <c:pt idx="0">
                    <c:v>0.17126315789473701</c:v>
                  </c:pt>
                  <c:pt idx="1">
                    <c:v>0.265666666666667</c:v>
                  </c:pt>
                  <c:pt idx="2">
                    <c:v>0.31</c:v>
                  </c:pt>
                  <c:pt idx="3">
                    <c:v>0.109</c:v>
                  </c:pt>
                  <c:pt idx="4">
                    <c:v>0.32957142857142901</c:v>
                  </c:pt>
                  <c:pt idx="5">
                    <c:v>0.233904761904762</c:v>
                  </c:pt>
                </c:numCache>
              </c:numRef>
            </c:plus>
            <c:minus>
              <c:numRef>
                <c:f>'FINAL_NV Stats'!$J$16:$J$21</c:f>
                <c:numCache>
                  <c:formatCode>General</c:formatCode>
                  <c:ptCount val="6"/>
                  <c:pt idx="0">
                    <c:v>0.15473684210526301</c:v>
                  </c:pt>
                  <c:pt idx="1">
                    <c:v>0.30733333333333301</c:v>
                  </c:pt>
                  <c:pt idx="2">
                    <c:v>0</c:v>
                  </c:pt>
                  <c:pt idx="3">
                    <c:v>0.26</c:v>
                  </c:pt>
                  <c:pt idx="4">
                    <c:v>0.38842857142857101</c:v>
                  </c:pt>
                  <c:pt idx="5">
                    <c:v>0.156195238095238</c:v>
                  </c:pt>
                </c:numCache>
              </c:numRef>
            </c:minus>
          </c:errBars>
          <c:val>
            <c:numRef>
              <c:f>'FINAL_NV Stats'!$G$16:$G$21</c:f>
              <c:numCache>
                <c:formatCode>0.0</c:formatCode>
                <c:ptCount val="6"/>
                <c:pt idx="0">
                  <c:v>0.394736842105263</c:v>
                </c:pt>
                <c:pt idx="1">
                  <c:v>0.58333333333333304</c:v>
                </c:pt>
                <c:pt idx="2">
                  <c:v>0</c:v>
                </c:pt>
                <c:pt idx="3">
                  <c:v>0.875</c:v>
                </c:pt>
                <c:pt idx="4">
                  <c:v>0.57142857142857095</c:v>
                </c:pt>
                <c:pt idx="5">
                  <c:v>0.238095238095238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'FINAL_NV Stats'!$A$16:$A$21</c15:sqref>
                        </c15:formulaRef>
                      </c:ext>
                    </c:extLst>
                    <c:strCache>
                      <c:ptCount val="6"/>
                      <c:pt idx="0">
                        <c:v>Cell bio</c:v>
                      </c:pt>
                      <c:pt idx="1">
                        <c:v>Dev bio</c:v>
                      </c:pt>
                      <c:pt idx="2">
                        <c:v>General bio</c:v>
                      </c:pt>
                      <c:pt idx="3">
                        <c:v>Immunology</c:v>
                      </c:pt>
                      <c:pt idx="4">
                        <c:v>Neuroscience</c:v>
                      </c:pt>
                      <c:pt idx="5">
                        <c:v>Other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8844280"/>
        <c:axId val="408844672"/>
      </c:lineChart>
      <c:scatterChart>
        <c:scatterStyle val="lineMarker"/>
        <c:varyColors val="0"/>
        <c:ser>
          <c:idx val="1"/>
          <c:order val="1"/>
          <c:spPr>
            <a:ln w="6350" cmpd="sng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'FINAL_NV Stats'!$C$91:$C$100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xVal>
          <c:yVal>
            <c:numRef>
              <c:f>'FINAL_NV Stats'!$D$91:$D$100</c:f>
              <c:numCache>
                <c:formatCode>General</c:formatCode>
                <c:ptCount val="10"/>
                <c:pt idx="0">
                  <c:v>0.43</c:v>
                </c:pt>
                <c:pt idx="1">
                  <c:v>0.43</c:v>
                </c:pt>
                <c:pt idx="2">
                  <c:v>0.43</c:v>
                </c:pt>
                <c:pt idx="3">
                  <c:v>0.43</c:v>
                </c:pt>
                <c:pt idx="4">
                  <c:v>0.43</c:v>
                </c:pt>
                <c:pt idx="5">
                  <c:v>0.43</c:v>
                </c:pt>
                <c:pt idx="6">
                  <c:v>0.43</c:v>
                </c:pt>
                <c:pt idx="7">
                  <c:v>0.43</c:v>
                </c:pt>
                <c:pt idx="8">
                  <c:v>0.43</c:v>
                </c:pt>
                <c:pt idx="9">
                  <c:v>0.43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'FINAL_NV Stats'!$D$90</c15:sqref>
                        </c15:formulaRef>
                      </c:ext>
                    </c:extLst>
                    <c:strCache>
                      <c:ptCount val="1"/>
                      <c:pt idx="0">
                        <c:v>Cell line average</c:v>
                      </c:pt>
                    </c:strCache>
                  </c:strRef>
                </c15:tx>
              </c15:filteredSeries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845456"/>
        <c:axId val="408845064"/>
      </c:scatterChart>
      <c:catAx>
        <c:axId val="4088442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08844672"/>
        <c:crosses val="autoZero"/>
        <c:auto val="1"/>
        <c:lblAlgn val="ctr"/>
        <c:lblOffset val="100"/>
        <c:noMultiLvlLbl val="0"/>
      </c:catAx>
      <c:valAx>
        <c:axId val="408844672"/>
        <c:scaling>
          <c:orientation val="minMax"/>
          <c:max val="1"/>
        </c:scaling>
        <c:delete val="0"/>
        <c:axPos val="l"/>
        <c:numFmt formatCode="0.0" sourceLinked="1"/>
        <c:majorTickMark val="out"/>
        <c:minorTickMark val="none"/>
        <c:tickLblPos val="nextTo"/>
        <c:crossAx val="408844280"/>
        <c:crosses val="autoZero"/>
        <c:crossBetween val="between"/>
      </c:valAx>
      <c:valAx>
        <c:axId val="408845064"/>
        <c:scaling>
          <c:orientation val="minMax"/>
          <c:max val="1"/>
        </c:scaling>
        <c:delete val="1"/>
        <c:axPos val="r"/>
        <c:numFmt formatCode="General" sourceLinked="1"/>
        <c:majorTickMark val="out"/>
        <c:minorTickMark val="none"/>
        <c:tickLblPos val="nextTo"/>
        <c:crossAx val="408845456"/>
        <c:crosses val="max"/>
        <c:crossBetween val="midCat"/>
        <c:majorUnit val="0.2"/>
        <c:minorUnit val="0.04"/>
      </c:valAx>
      <c:valAx>
        <c:axId val="408845456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408845064"/>
        <c:crosses val="max"/>
        <c:crossBetween val="midCat"/>
      </c:valAx>
      <c:spPr>
        <a:ln>
          <a:solidFill>
            <a:srgbClr val="000000"/>
          </a:solidFill>
        </a:ln>
      </c:spPr>
    </c:plotArea>
    <c:plotVisOnly val="1"/>
    <c:dispBlanksAs val="gap"/>
    <c:showDLblsOverMax val="0"/>
  </c:chart>
  <c:spPr>
    <a:ln>
      <a:solidFill>
        <a:srgbClr val="FFFFFF"/>
      </a:solidFill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SummaryFigureA!$F$9:$F$15</c:f>
                <c:numCache>
                  <c:formatCode>General</c:formatCode>
                  <c:ptCount val="7"/>
                  <c:pt idx="0">
                    <c:v>7.49999999999999E-2</c:v>
                  </c:pt>
                  <c:pt idx="1">
                    <c:v>0.100307692307692</c:v>
                  </c:pt>
                  <c:pt idx="2">
                    <c:v>6.3937984496124006E-2</c:v>
                  </c:pt>
                  <c:pt idx="3">
                    <c:v>4.76666666666666E-2</c:v>
                  </c:pt>
                  <c:pt idx="4">
                    <c:v>3.9716247139588101E-2</c:v>
                  </c:pt>
                </c:numCache>
              </c:numRef>
            </c:plus>
            <c:minus>
              <c:numRef>
                <c:f>SummaryFigureA!$E$9:$E$15</c:f>
                <c:numCache>
                  <c:formatCode>General</c:formatCode>
                  <c:ptCount val="7"/>
                  <c:pt idx="0">
                    <c:v>3.7715700141442703E-2</c:v>
                  </c:pt>
                  <c:pt idx="1">
                    <c:v>9.7692307692307703E-2</c:v>
                  </c:pt>
                  <c:pt idx="2">
                    <c:v>5.8062015503875998E-2</c:v>
                  </c:pt>
                  <c:pt idx="3">
                    <c:v>5.93333333333333E-2</c:v>
                  </c:pt>
                  <c:pt idx="4">
                    <c:v>4.5283752860412002E-2</c:v>
                  </c:pt>
                </c:numCache>
              </c:numRef>
            </c:minus>
          </c:errBars>
          <c:val>
            <c:numRef>
              <c:f>SummaryFigureA!$B$9:$B$13</c:f>
              <c:numCache>
                <c:formatCode>0.0</c:formatCode>
                <c:ptCount val="5"/>
                <c:pt idx="0">
                  <c:v>0.44271570014144301</c:v>
                </c:pt>
                <c:pt idx="1">
                  <c:v>0.43269230769230799</c:v>
                </c:pt>
                <c:pt idx="2">
                  <c:v>0.24806201550387599</c:v>
                </c:pt>
                <c:pt idx="3">
                  <c:v>0.83333333333333304</c:v>
                </c:pt>
                <c:pt idx="4">
                  <c:v>0.74828375286041204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SummaryFigureA!$A$9:$A$13</c15:sqref>
                        </c15:formulaRef>
                      </c:ext>
                    </c:extLst>
                    <c:strCache>
                      <c:ptCount val="5"/>
                      <c:pt idx="0">
                        <c:v>Antibody</c:v>
                      </c:pt>
                      <c:pt idx="1">
                        <c:v>Cell Line</c:v>
                      </c:pt>
                      <c:pt idx="2">
                        <c:v>Construct</c:v>
                      </c:pt>
                      <c:pt idx="3">
                        <c:v>Knockdown reagent</c:v>
                      </c:pt>
                      <c:pt idx="4">
                        <c:v>Organism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8846240"/>
        <c:axId val="408846632"/>
      </c:lineChart>
      <c:scatterChart>
        <c:scatterStyle val="lineMarker"/>
        <c:varyColors val="0"/>
        <c:ser>
          <c:idx val="1"/>
          <c:order val="1"/>
          <c:spPr>
            <a:ln w="6350" cmpd="sng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SummaryFigureA!$F$34:$F$42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SummaryFigureA!$G$34:$G$42</c:f>
              <c:numCache>
                <c:formatCode>General</c:formatCode>
                <c:ptCount val="9"/>
                <c:pt idx="0">
                  <c:v>0.54035075523960796</c:v>
                </c:pt>
                <c:pt idx="1">
                  <c:v>0.54035075523960796</c:v>
                </c:pt>
                <c:pt idx="2">
                  <c:v>0.54035075523960796</c:v>
                </c:pt>
                <c:pt idx="3">
                  <c:v>0.54035075523960796</c:v>
                </c:pt>
                <c:pt idx="4">
                  <c:v>0.54035075523960796</c:v>
                </c:pt>
                <c:pt idx="5">
                  <c:v>0.54035075523960796</c:v>
                </c:pt>
                <c:pt idx="6">
                  <c:v>0.54035075523960796</c:v>
                </c:pt>
                <c:pt idx="7">
                  <c:v>0.54035075523960796</c:v>
                </c:pt>
                <c:pt idx="8">
                  <c:v>0.54035075523960796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SummaryFigureA!$G$33</c15:sqref>
                        </c15:formulaRef>
                      </c:ext>
                    </c:extLst>
                    <c:strCache>
                      <c:ptCount val="1"/>
                      <c:pt idx="0">
                        <c:v>0.540350755</c:v>
                      </c:pt>
                    </c:strCache>
                  </c:strRef>
                </c15:tx>
              </c15:filteredSeries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9264864"/>
        <c:axId val="408847024"/>
      </c:scatterChart>
      <c:catAx>
        <c:axId val="40884624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08846632"/>
        <c:crosses val="autoZero"/>
        <c:auto val="1"/>
        <c:lblAlgn val="ctr"/>
        <c:lblOffset val="100"/>
        <c:noMultiLvlLbl val="0"/>
      </c:catAx>
      <c:valAx>
        <c:axId val="408846632"/>
        <c:scaling>
          <c:orientation val="minMax"/>
          <c:max val="1"/>
        </c:scaling>
        <c:delete val="0"/>
        <c:axPos val="l"/>
        <c:numFmt formatCode="0.0" sourceLinked="1"/>
        <c:majorTickMark val="out"/>
        <c:minorTickMark val="none"/>
        <c:tickLblPos val="nextTo"/>
        <c:crossAx val="408846240"/>
        <c:crosses val="autoZero"/>
        <c:crossBetween val="between"/>
      </c:valAx>
      <c:valAx>
        <c:axId val="408847024"/>
        <c:scaling>
          <c:orientation val="minMax"/>
          <c:max val="1"/>
        </c:scaling>
        <c:delete val="1"/>
        <c:axPos val="r"/>
        <c:numFmt formatCode="General" sourceLinked="1"/>
        <c:majorTickMark val="out"/>
        <c:minorTickMark val="none"/>
        <c:tickLblPos val="nextTo"/>
        <c:crossAx val="409264864"/>
        <c:crosses val="max"/>
        <c:crossBetween val="midCat"/>
        <c:majorUnit val="0.2"/>
        <c:minorUnit val="0.04"/>
      </c:valAx>
      <c:valAx>
        <c:axId val="409264864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408847024"/>
        <c:crosses val="max"/>
        <c:crossBetween val="midCat"/>
      </c:valAx>
      <c:spPr>
        <a:ln>
          <a:solidFill>
            <a:srgbClr val="000000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'FINAL_NV Stats'!$P$16:$P$21</c:f>
                <c:numCache>
                  <c:formatCode>General</c:formatCode>
                  <c:ptCount val="6"/>
                  <c:pt idx="0">
                    <c:v>9.9523809523809501E-2</c:v>
                  </c:pt>
                  <c:pt idx="1">
                    <c:v>0.119076923076923</c:v>
                  </c:pt>
                  <c:pt idx="2">
                    <c:v>0.18340740740740699</c:v>
                  </c:pt>
                  <c:pt idx="3">
                    <c:v>0.42266666666666702</c:v>
                  </c:pt>
                  <c:pt idx="4">
                    <c:v>0.153714285714286</c:v>
                  </c:pt>
                  <c:pt idx="5">
                    <c:v>0.15978947368421001</c:v>
                  </c:pt>
                </c:numCache>
              </c:numRef>
            </c:plus>
            <c:minus>
              <c:numRef>
                <c:f>'FINAL_NV Stats'!$O$16:$O$21</c:f>
                <c:numCache>
                  <c:formatCode>General</c:formatCode>
                  <c:ptCount val="6"/>
                  <c:pt idx="0">
                    <c:v>7.8476190476190505E-2</c:v>
                  </c:pt>
                  <c:pt idx="1">
                    <c:v>0.106923076923077</c:v>
                  </c:pt>
                  <c:pt idx="2">
                    <c:v>0.20559259259259299</c:v>
                  </c:pt>
                  <c:pt idx="3">
                    <c:v>0.24863333333333301</c:v>
                  </c:pt>
                  <c:pt idx="4">
                    <c:v>8.2285714285714295E-2</c:v>
                  </c:pt>
                  <c:pt idx="5">
                    <c:v>0.106910526315789</c:v>
                  </c:pt>
                </c:numCache>
              </c:numRef>
            </c:minus>
          </c:errBars>
          <c:val>
            <c:numRef>
              <c:f>'FINAL_NV Stats'!$L$16:$L$21</c:f>
              <c:numCache>
                <c:formatCode>0.0</c:formatCode>
                <c:ptCount val="6"/>
                <c:pt idx="0">
                  <c:v>0.19047619047618999</c:v>
                </c:pt>
                <c:pt idx="1">
                  <c:v>0.27692307692307699</c:v>
                </c:pt>
                <c:pt idx="2">
                  <c:v>0.592592592592593</c:v>
                </c:pt>
                <c:pt idx="3">
                  <c:v>0.33333333333333298</c:v>
                </c:pt>
                <c:pt idx="4">
                  <c:v>0.114285714285714</c:v>
                </c:pt>
                <c:pt idx="5">
                  <c:v>0.18421052631578899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'FINAL_NV Stats'!$A$16:$A$21</c15:sqref>
                        </c15:formulaRef>
                      </c:ext>
                    </c:extLst>
                    <c:strCache>
                      <c:ptCount val="6"/>
                      <c:pt idx="0">
                        <c:v>Cell bio</c:v>
                      </c:pt>
                      <c:pt idx="1">
                        <c:v>Dev bio</c:v>
                      </c:pt>
                      <c:pt idx="2">
                        <c:v>General bio</c:v>
                      </c:pt>
                      <c:pt idx="3">
                        <c:v>Immunology</c:v>
                      </c:pt>
                      <c:pt idx="4">
                        <c:v>Neuroscience</c:v>
                      </c:pt>
                      <c:pt idx="5">
                        <c:v>Other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9265648"/>
        <c:axId val="409266040"/>
      </c:lineChart>
      <c:scatterChart>
        <c:scatterStyle val="lineMarker"/>
        <c:varyColors val="0"/>
        <c:ser>
          <c:idx val="1"/>
          <c:order val="1"/>
          <c:spPr>
            <a:ln w="6350" cmpd="sng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'FINAL_NV Stats'!$E$92:$E$100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'FINAL_NV Stats'!$F$92:$F$100</c:f>
              <c:numCache>
                <c:formatCode>General</c:formatCode>
                <c:ptCount val="9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'FINAL_NV Stats'!$F$91</c15:sqref>
                        </c15:formulaRef>
                      </c:ext>
                    </c:extLst>
                    <c:strCache>
                      <c:ptCount val="1"/>
                      <c:pt idx="0">
                        <c:v>0.25</c:v>
                      </c:pt>
                    </c:strCache>
                  </c:strRef>
                </c15:tx>
              </c15:filteredSeries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9266824"/>
        <c:axId val="409266432"/>
      </c:scatterChart>
      <c:catAx>
        <c:axId val="4092656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09266040"/>
        <c:crosses val="autoZero"/>
        <c:auto val="1"/>
        <c:lblAlgn val="ctr"/>
        <c:lblOffset val="100"/>
        <c:noMultiLvlLbl val="0"/>
      </c:catAx>
      <c:valAx>
        <c:axId val="409266040"/>
        <c:scaling>
          <c:orientation val="minMax"/>
          <c:max val="1"/>
        </c:scaling>
        <c:delete val="0"/>
        <c:axPos val="l"/>
        <c:numFmt formatCode="0.0" sourceLinked="1"/>
        <c:majorTickMark val="out"/>
        <c:minorTickMark val="none"/>
        <c:tickLblPos val="nextTo"/>
        <c:crossAx val="409265648"/>
        <c:crosses val="autoZero"/>
        <c:crossBetween val="between"/>
      </c:valAx>
      <c:valAx>
        <c:axId val="409266432"/>
        <c:scaling>
          <c:orientation val="minMax"/>
          <c:max val="1"/>
        </c:scaling>
        <c:delete val="1"/>
        <c:axPos val="r"/>
        <c:numFmt formatCode="General" sourceLinked="1"/>
        <c:majorTickMark val="out"/>
        <c:minorTickMark val="none"/>
        <c:tickLblPos val="nextTo"/>
        <c:crossAx val="409266824"/>
        <c:crosses val="max"/>
        <c:crossBetween val="midCat"/>
        <c:majorUnit val="0.05"/>
        <c:minorUnit val="0.01"/>
      </c:valAx>
      <c:valAx>
        <c:axId val="409266824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409266432"/>
        <c:crosses val="max"/>
        <c:crossBetween val="midCat"/>
      </c:valAx>
      <c:spPr>
        <a:ln>
          <a:solidFill>
            <a:srgbClr val="000000"/>
          </a:solidFill>
        </a:ln>
      </c:spPr>
    </c:plotArea>
    <c:plotVisOnly val="1"/>
    <c:dispBlanksAs val="gap"/>
    <c:showDLblsOverMax val="0"/>
  </c:chart>
  <c:spPr>
    <a:ln>
      <a:solidFill>
        <a:srgbClr val="FFFFFF"/>
      </a:solidFill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'FINAL_NV Stats'!$Z$16:$Z$21</c:f>
                <c:numCache>
                  <c:formatCode>General</c:formatCode>
                  <c:ptCount val="6"/>
                  <c:pt idx="0">
                    <c:v>9.5673469387755103E-2</c:v>
                  </c:pt>
                  <c:pt idx="1">
                    <c:v>9.6315789473684105E-2</c:v>
                  </c:pt>
                  <c:pt idx="2">
                    <c:v>0</c:v>
                  </c:pt>
                  <c:pt idx="3">
                    <c:v>0</c:v>
                  </c:pt>
                  <c:pt idx="4">
                    <c:v>0.19500000000000001</c:v>
                  </c:pt>
                  <c:pt idx="5">
                    <c:v>4.7054054054054002E-2</c:v>
                  </c:pt>
                </c:numCache>
              </c:numRef>
            </c:plus>
            <c:minus>
              <c:numRef>
                <c:f>'FINAL_NV Stats'!$Y$16:$Y$21</c:f>
                <c:numCache>
                  <c:formatCode>General</c:formatCode>
                  <c:ptCount val="6"/>
                  <c:pt idx="0">
                    <c:v>0.13732653061224501</c:v>
                  </c:pt>
                  <c:pt idx="1">
                    <c:v>0.116684210526316</c:v>
                  </c:pt>
                  <c:pt idx="2">
                    <c:v>0.115</c:v>
                  </c:pt>
                  <c:pt idx="3">
                    <c:v>0.115</c:v>
                  </c:pt>
                  <c:pt idx="4">
                    <c:v>0.27800000000000002</c:v>
                  </c:pt>
                  <c:pt idx="5">
                    <c:v>0.12894594594594599</c:v>
                  </c:pt>
                </c:numCache>
              </c:numRef>
            </c:minus>
          </c:errBars>
          <c:val>
            <c:numRef>
              <c:f>'FINAL_NV Stats'!$V$16:$V$21</c:f>
              <c:numCache>
                <c:formatCode>0.0</c:formatCode>
                <c:ptCount val="6"/>
                <c:pt idx="0">
                  <c:v>0.81632653061224503</c:v>
                </c:pt>
                <c:pt idx="1">
                  <c:v>0.72368421052631604</c:v>
                </c:pt>
                <c:pt idx="2">
                  <c:v>1</c:v>
                </c:pt>
                <c:pt idx="3">
                  <c:v>1</c:v>
                </c:pt>
                <c:pt idx="4">
                  <c:v>0.75</c:v>
                </c:pt>
                <c:pt idx="5">
                  <c:v>0.94594594594594605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'FINAL_NV Stats'!$A$16:$A$21</c15:sqref>
                        </c15:formulaRef>
                      </c:ext>
                    </c:extLst>
                    <c:strCache>
                      <c:ptCount val="6"/>
                      <c:pt idx="0">
                        <c:v>Cell bio</c:v>
                      </c:pt>
                      <c:pt idx="1">
                        <c:v>Dev bio</c:v>
                      </c:pt>
                      <c:pt idx="2">
                        <c:v>General bio</c:v>
                      </c:pt>
                      <c:pt idx="3">
                        <c:v>Immunology</c:v>
                      </c:pt>
                      <c:pt idx="4">
                        <c:v>Neuroscience</c:v>
                      </c:pt>
                      <c:pt idx="5">
                        <c:v>Other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9267608"/>
        <c:axId val="409268000"/>
      </c:lineChart>
      <c:scatterChart>
        <c:scatterStyle val="lineMarker"/>
        <c:varyColors val="0"/>
        <c:ser>
          <c:idx val="1"/>
          <c:order val="1"/>
          <c:spPr>
            <a:ln w="6350" cmpd="sng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'FINAL_NV Stats'!$I$92:$I$100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'FINAL_NV Stats'!$J$92:$J$100</c:f>
              <c:numCache>
                <c:formatCode>General</c:formatCode>
                <c:ptCount val="9"/>
                <c:pt idx="0">
                  <c:v>0.83</c:v>
                </c:pt>
                <c:pt idx="1">
                  <c:v>0.83</c:v>
                </c:pt>
                <c:pt idx="2">
                  <c:v>0.83</c:v>
                </c:pt>
                <c:pt idx="3">
                  <c:v>0.83</c:v>
                </c:pt>
                <c:pt idx="4">
                  <c:v>0.83</c:v>
                </c:pt>
                <c:pt idx="5">
                  <c:v>0.83</c:v>
                </c:pt>
                <c:pt idx="6">
                  <c:v>0.83</c:v>
                </c:pt>
                <c:pt idx="7">
                  <c:v>0.83</c:v>
                </c:pt>
                <c:pt idx="8">
                  <c:v>0.83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'FINAL_NV Stats'!$J$91</c15:sqref>
                        </c15:formulaRef>
                      </c:ext>
                    </c:extLst>
                    <c:strCache>
                      <c:ptCount val="1"/>
                      <c:pt idx="0">
                        <c:v>0.83</c:v>
                      </c:pt>
                    </c:strCache>
                  </c:strRef>
                </c15:tx>
              </c15:filteredSeries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9410744"/>
        <c:axId val="409268392"/>
      </c:scatterChart>
      <c:catAx>
        <c:axId val="40926760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09268000"/>
        <c:crosses val="autoZero"/>
        <c:auto val="1"/>
        <c:lblAlgn val="ctr"/>
        <c:lblOffset val="100"/>
        <c:noMultiLvlLbl val="0"/>
      </c:catAx>
      <c:valAx>
        <c:axId val="409268000"/>
        <c:scaling>
          <c:orientation val="minMax"/>
          <c:max val="1"/>
        </c:scaling>
        <c:delete val="0"/>
        <c:axPos val="l"/>
        <c:numFmt formatCode="0.0" sourceLinked="1"/>
        <c:majorTickMark val="out"/>
        <c:minorTickMark val="none"/>
        <c:tickLblPos val="nextTo"/>
        <c:crossAx val="409267608"/>
        <c:crosses val="autoZero"/>
        <c:crossBetween val="between"/>
      </c:valAx>
      <c:valAx>
        <c:axId val="40926839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409410744"/>
        <c:crosses val="max"/>
        <c:crossBetween val="midCat"/>
        <c:majorUnit val="0.2"/>
        <c:minorUnit val="0.04"/>
      </c:valAx>
      <c:valAx>
        <c:axId val="409410744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409268392"/>
        <c:crosses val="max"/>
        <c:crossBetween val="midCat"/>
      </c:valAx>
      <c:spPr>
        <a:ln>
          <a:solidFill>
            <a:srgbClr val="000000"/>
          </a:solidFill>
        </a:ln>
      </c:spPr>
    </c:plotArea>
    <c:plotVisOnly val="1"/>
    <c:dispBlanksAs val="gap"/>
    <c:showDLblsOverMax val="0"/>
  </c:chart>
  <c:spPr>
    <a:ln>
      <a:solidFill>
        <a:srgbClr val="FFFFFF"/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>
              <a:noFill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'FINAL_NV Stats'!$U$16:$U$21</c:f>
                <c:numCache>
                  <c:formatCode>General</c:formatCode>
                  <c:ptCount val="6"/>
                  <c:pt idx="0">
                    <c:v>9.71428571428571E-2</c:v>
                  </c:pt>
                  <c:pt idx="1">
                    <c:v>5.50283687943263E-2</c:v>
                  </c:pt>
                  <c:pt idx="2">
                    <c:v>0.102666666666667</c:v>
                  </c:pt>
                  <c:pt idx="3">
                    <c:v>0.103333333333333</c:v>
                  </c:pt>
                  <c:pt idx="4">
                    <c:v>0.126117647058823</c:v>
                  </c:pt>
                  <c:pt idx="5">
                    <c:v>8.9729729729729701E-2</c:v>
                  </c:pt>
                </c:numCache>
              </c:numRef>
            </c:plus>
            <c:minus>
              <c:numRef>
                <c:f>'FINAL_NV Stats'!$T$16:$T$21</c:f>
                <c:numCache>
                  <c:formatCode>General</c:formatCode>
                  <c:ptCount val="6"/>
                  <c:pt idx="0">
                    <c:v>0.119857142857143</c:v>
                  </c:pt>
                  <c:pt idx="1">
                    <c:v>7.0971631205673694E-2</c:v>
                  </c:pt>
                  <c:pt idx="2">
                    <c:v>0.162333333333333</c:v>
                  </c:pt>
                  <c:pt idx="3">
                    <c:v>0.142666666666667</c:v>
                  </c:pt>
                  <c:pt idx="4">
                    <c:v>0.122882352941176</c:v>
                  </c:pt>
                  <c:pt idx="5">
                    <c:v>0.11327027027026999</c:v>
                  </c:pt>
                </c:numCache>
              </c:numRef>
            </c:minus>
          </c:errBars>
          <c:val>
            <c:numRef>
              <c:f>'FINAL_NV Stats'!$Q$16:$Q$21</c:f>
              <c:numCache>
                <c:formatCode>0.0</c:formatCode>
                <c:ptCount val="6"/>
                <c:pt idx="0">
                  <c:v>0.74285714285714299</c:v>
                </c:pt>
                <c:pt idx="1">
                  <c:v>0.84397163120567398</c:v>
                </c:pt>
                <c:pt idx="2">
                  <c:v>0.83333333333333304</c:v>
                </c:pt>
                <c:pt idx="3">
                  <c:v>0.79166666666666696</c:v>
                </c:pt>
                <c:pt idx="4">
                  <c:v>0.45588235294117602</c:v>
                </c:pt>
                <c:pt idx="5">
                  <c:v>0.77027027027026995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'FINAL_NV Stats'!$A$16:$A$21</c15:sqref>
                        </c15:formulaRef>
                      </c:ext>
                    </c:extLst>
                    <c:strCache>
                      <c:ptCount val="6"/>
                      <c:pt idx="0">
                        <c:v>Cell bio</c:v>
                      </c:pt>
                      <c:pt idx="1">
                        <c:v>Dev bio</c:v>
                      </c:pt>
                      <c:pt idx="2">
                        <c:v>General bio</c:v>
                      </c:pt>
                      <c:pt idx="3">
                        <c:v>Immunology</c:v>
                      </c:pt>
                      <c:pt idx="4">
                        <c:v>Neuroscience</c:v>
                      </c:pt>
                      <c:pt idx="5">
                        <c:v>Other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9411528"/>
        <c:axId val="409411920"/>
      </c:lineChart>
      <c:scatterChart>
        <c:scatterStyle val="lineMarker"/>
        <c:varyColors val="0"/>
        <c:ser>
          <c:idx val="1"/>
          <c:order val="1"/>
          <c:spPr>
            <a:ln w="6350" cmpd="sng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'FINAL_NV Stats'!$G$91:$G$100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xVal>
          <c:yVal>
            <c:numRef>
              <c:f>'FINAL_NV Stats'!$H$91:$H$100</c:f>
              <c:numCache>
                <c:formatCode>General</c:formatCode>
                <c:ptCount val="10"/>
                <c:pt idx="0">
                  <c:v>0.75</c:v>
                </c:pt>
                <c:pt idx="1">
                  <c:v>0.75</c:v>
                </c:pt>
                <c:pt idx="2">
                  <c:v>0.75</c:v>
                </c:pt>
                <c:pt idx="3">
                  <c:v>0.75</c:v>
                </c:pt>
                <c:pt idx="4">
                  <c:v>0.75</c:v>
                </c:pt>
                <c:pt idx="5">
                  <c:v>0.75</c:v>
                </c:pt>
                <c:pt idx="6">
                  <c:v>0.75</c:v>
                </c:pt>
                <c:pt idx="7">
                  <c:v>0.75</c:v>
                </c:pt>
                <c:pt idx="8">
                  <c:v>0.75</c:v>
                </c:pt>
                <c:pt idx="9">
                  <c:v>0.75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9412704"/>
        <c:axId val="409412312"/>
      </c:scatterChart>
      <c:catAx>
        <c:axId val="4094115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09411920"/>
        <c:crosses val="autoZero"/>
        <c:auto val="1"/>
        <c:lblAlgn val="ctr"/>
        <c:lblOffset val="100"/>
        <c:noMultiLvlLbl val="0"/>
      </c:catAx>
      <c:valAx>
        <c:axId val="409411920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crossAx val="409411528"/>
        <c:crosses val="autoZero"/>
        <c:crossBetween val="between"/>
      </c:valAx>
      <c:valAx>
        <c:axId val="409412312"/>
        <c:scaling>
          <c:orientation val="minMax"/>
          <c:max val="1"/>
        </c:scaling>
        <c:delete val="1"/>
        <c:axPos val="r"/>
        <c:numFmt formatCode="General" sourceLinked="1"/>
        <c:majorTickMark val="out"/>
        <c:minorTickMark val="none"/>
        <c:tickLblPos val="nextTo"/>
        <c:crossAx val="409412704"/>
        <c:crosses val="max"/>
        <c:crossBetween val="midCat"/>
        <c:majorUnit val="0.2"/>
        <c:minorUnit val="0.04"/>
      </c:valAx>
      <c:valAx>
        <c:axId val="409412704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409412312"/>
        <c:crosses val="max"/>
        <c:crossBetween val="midCat"/>
      </c:valAx>
      <c:spPr>
        <a:ln>
          <a:solidFill>
            <a:srgbClr val="000000"/>
          </a:solidFill>
        </a:ln>
      </c:spPr>
    </c:plotArea>
    <c:plotVisOnly val="1"/>
    <c:dispBlanksAs val="gap"/>
    <c:showDLblsOverMax val="0"/>
  </c:chart>
  <c:spPr>
    <a:ln>
      <a:solidFill>
        <a:srgbClr val="FFFFFF"/>
      </a:solidFill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charset="0"/>
              </a:defRPr>
            </a:lvl1pPr>
          </a:lstStyle>
          <a:p>
            <a:fld id="{5168F393-4FBE-6041-AAD9-9E5906602A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461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69B36F8A-35C8-FD45-8207-12A478C159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0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9CFA7F-3ECA-6442-A375-768D007CC0F1}" type="slidenum">
              <a:rPr lang="en-US">
                <a:latin typeface="Tahoma" charset="0"/>
              </a:rPr>
              <a:pPr eaLnBrk="1" hangingPunct="1"/>
              <a:t>1</a:t>
            </a:fld>
            <a:endParaRPr lang="en-US"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28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48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33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3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70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7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5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CD1DA-0160-A44D-A23F-FA3960E1AF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86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22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05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9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8DBB9-F117-6146-8EF6-94B08225D0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47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4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7112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1082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4221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9190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2688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7448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552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6729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4459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0825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8844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3490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64819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08466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814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67FB152-A731-7F4D-9BEF-0DA9812B69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016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>
        <p:fade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6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00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1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5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639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706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9564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64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7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18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50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617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651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52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7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0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88078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090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8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10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48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45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31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46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94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596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60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23282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509987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485367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05179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9935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tags" Target="../tags/tag2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5"/>
    </p:custDataLst>
    <p:extLst>
      <p:ext uri="{BB962C8B-B14F-4D97-AF65-F5344CB8AC3E}">
        <p14:creationId xmlns:p14="http://schemas.microsoft.com/office/powerpoint/2010/main" val="2993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50538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notesSlide" Target="../notesSlides/notesSlide8.xml"/><Relationship Id="rId7" Type="http://schemas.openxmlformats.org/officeDocument/2006/relationships/chart" Target="../charts/chart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8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9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6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>
                <a:solidFill>
                  <a:srgbClr val="000000"/>
                </a:solidFill>
                <a:ea typeface="Calibri"/>
                <a:cs typeface="Calibri"/>
              </a:rPr>
              <a:t>Issues with Scientific Reproducibility</a:t>
            </a:r>
            <a:endParaRPr lang="en-US" sz="4000" dirty="0">
              <a:latin typeface="Calibri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BDK19-1 </a:t>
            </a:r>
            <a:r>
              <a:rPr lang="en-US" dirty="0"/>
              <a:t>| Replication, Validation and the spectrum of </a:t>
            </a:r>
            <a:r>
              <a:rPr lang="en-US" dirty="0" smtClean="0"/>
              <a:t>Reproducibility</a:t>
            </a:r>
          </a:p>
          <a:p>
            <a:r>
              <a:rPr lang="en-US" dirty="0" smtClean="0"/>
              <a:t>Nicole </a:t>
            </a:r>
            <a:r>
              <a:rPr lang="en-US" smtClean="0"/>
              <a:t>Vasilevsky </a:t>
            </a:r>
            <a:r>
              <a:rPr lang="en-US" smtClean="0"/>
              <a:t>&amp; </a:t>
            </a:r>
            <a:r>
              <a:rPr lang="en-US" dirty="0" smtClean="0"/>
              <a:t>Jackie Wirz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reporting animal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Study by Hess (2011) identified issues with reporting of animal studies:</a:t>
            </a:r>
          </a:p>
          <a:p>
            <a:pPr marL="0" indent="0">
              <a:buNone/>
            </a:pPr>
            <a:endParaRPr lang="en-US" sz="1200" dirty="0"/>
          </a:p>
          <a:p>
            <a:pPr marL="342900" lvl="1" indent="0">
              <a:buNone/>
            </a:pPr>
            <a:r>
              <a:rPr lang="en-US" sz="2400" dirty="0" smtClean="0"/>
              <a:t>Reviewed </a:t>
            </a:r>
            <a:r>
              <a:rPr lang="en-US" sz="2400" b="1" dirty="0" smtClean="0">
                <a:solidFill>
                  <a:srgbClr val="18496B"/>
                </a:solidFill>
                <a:latin typeface="Cambria"/>
                <a:cs typeface="Cambria"/>
              </a:rPr>
              <a:t>100</a:t>
            </a:r>
            <a:r>
              <a:rPr lang="en-US" sz="2400" dirty="0" smtClean="0"/>
              <a:t> </a:t>
            </a:r>
            <a:r>
              <a:rPr lang="en-US" sz="2400" dirty="0"/>
              <a:t>articles published in Cancer Research in 2010 </a:t>
            </a:r>
            <a:endParaRPr lang="en-US" sz="2400" dirty="0" smtClean="0"/>
          </a:p>
          <a:p>
            <a:pPr marL="342900" lvl="1" indent="0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Cambria"/>
                <a:cs typeface="Cambria"/>
              </a:rPr>
              <a:t>28% </a:t>
            </a:r>
            <a:r>
              <a:rPr lang="en-US" sz="2400" dirty="0" smtClean="0"/>
              <a:t>reported that animals were randomly assigned to treatment groups </a:t>
            </a:r>
          </a:p>
          <a:p>
            <a:pPr marL="342900" lvl="1" indent="0">
              <a:buNone/>
            </a:pPr>
            <a:r>
              <a:rPr lang="en-US" sz="3200" b="1" dirty="0" smtClean="0">
                <a:solidFill>
                  <a:srgbClr val="18496B"/>
                </a:solidFill>
                <a:latin typeface="Cambria"/>
                <a:cs typeface="Cambria"/>
              </a:rPr>
              <a:t>2% </a:t>
            </a:r>
            <a:r>
              <a:rPr lang="en-US" sz="2400" dirty="0" smtClean="0"/>
              <a:t>reported </a:t>
            </a:r>
            <a:r>
              <a:rPr lang="en-US" sz="2400" dirty="0"/>
              <a:t>that observers were blinded to </a:t>
            </a:r>
            <a:r>
              <a:rPr lang="en-US" sz="2400" dirty="0" smtClean="0"/>
              <a:t>the treatment groups</a:t>
            </a:r>
            <a:endParaRPr lang="en-US" sz="2400" dirty="0"/>
          </a:p>
          <a:p>
            <a:pPr marL="342900" lvl="1" indent="0">
              <a:buNone/>
            </a:pPr>
            <a:r>
              <a:rPr lang="en-US" sz="3200" b="1" dirty="0" smtClean="0">
                <a:solidFill>
                  <a:srgbClr val="18496B"/>
                </a:solidFill>
                <a:latin typeface="Cambria"/>
                <a:cs typeface="Cambria"/>
              </a:rPr>
              <a:t>0</a:t>
            </a:r>
            <a:r>
              <a:rPr lang="en-US" sz="2400" dirty="0" smtClean="0"/>
              <a:t> reported the methods </a:t>
            </a:r>
            <a:r>
              <a:rPr lang="en-US" sz="2400" dirty="0"/>
              <a:t>used to determine the number of animals per </a:t>
            </a:r>
            <a:r>
              <a:rPr lang="en-US" sz="2400" dirty="0" smtClean="0"/>
              <a:t>group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6457890"/>
            <a:ext cx="75014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i="1" dirty="0">
                <a:solidFill>
                  <a:schemeClr val="tx2"/>
                </a:solidFill>
              </a:rPr>
              <a:t>Hess KR. Statistical design considerations in animal studies published recently in Cancer Research. Cancer Res. 2011;71:625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27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6635" y="5410200"/>
            <a:ext cx="8903498" cy="1086258"/>
          </a:xfrm>
        </p:spPr>
        <p:txBody>
          <a:bodyPr>
            <a:normAutofit/>
          </a:bodyPr>
          <a:lstStyle/>
          <a:p>
            <a:r>
              <a:rPr lang="en-US" dirty="0" smtClean="0"/>
              <a:t>Issues with unique identification of research resources -  half of resources are not identifiable</a:t>
            </a:r>
            <a:endParaRPr lang="en-US" dirty="0"/>
          </a:p>
        </p:txBody>
      </p: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6886719"/>
              </p:ext>
            </p:extLst>
          </p:nvPr>
        </p:nvGraphicFramePr>
        <p:xfrm>
          <a:off x="4950100" y="430946"/>
          <a:ext cx="18288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347984"/>
              </p:ext>
            </p:extLst>
          </p:nvPr>
        </p:nvGraphicFramePr>
        <p:xfrm>
          <a:off x="6839608" y="430946"/>
          <a:ext cx="18288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3388109" y="1898599"/>
            <a:ext cx="1200620" cy="715060"/>
            <a:chOff x="649529" y="1843917"/>
            <a:chExt cx="1200620" cy="715060"/>
          </a:xfrm>
        </p:grpSpPr>
        <p:sp>
          <p:nvSpPr>
            <p:cNvPr id="35" name="TextBox 34"/>
            <p:cNvSpPr txBox="1"/>
            <p:nvPr/>
          </p:nvSpPr>
          <p:spPr>
            <a:xfrm rot="16200000">
              <a:off x="465294" y="2028152"/>
              <a:ext cx="5839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Antibody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715580" y="2014477"/>
              <a:ext cx="5565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Cell line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920963" y="205294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Construct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1425673" y="2052949"/>
              <a:ext cx="6335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Organism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1160812" y="2032170"/>
              <a:ext cx="715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 smtClean="0">
                  <a:latin typeface="Arial"/>
                  <a:cs typeface="Arial"/>
                </a:rPr>
                <a:t>Knockdown </a:t>
              </a:r>
            </a:p>
            <a:p>
              <a:pPr algn="r"/>
              <a:r>
                <a:rPr lang="en-US" sz="800" dirty="0" smtClean="0">
                  <a:latin typeface="Arial"/>
                  <a:cs typeface="Arial"/>
                </a:rPr>
                <a:t>reagent</a:t>
              </a:r>
              <a:endParaRPr lang="en-US" sz="800" dirty="0">
                <a:latin typeface="Arial"/>
                <a:cs typeface="Arial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 rot="16200000">
            <a:off x="2270248" y="1182394"/>
            <a:ext cx="1376861" cy="24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Fraction identified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4187170" y="1182827"/>
            <a:ext cx="1376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Fraction identified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6132364" y="1182826"/>
            <a:ext cx="13768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Fraction identified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02291" y="463257"/>
            <a:ext cx="1234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"/>
                <a:cs typeface="Arial"/>
              </a:rPr>
              <a:t>Antibody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06863" y="463257"/>
            <a:ext cx="1234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"/>
                <a:cs typeface="Arial"/>
              </a:rPr>
              <a:t>Cell line</a:t>
            </a:r>
            <a:endParaRPr lang="en-US" sz="1100" dirty="0">
              <a:latin typeface="Arial"/>
              <a:cs typeface="Arial"/>
            </a:endParaRPr>
          </a:p>
        </p:txBody>
      </p:sp>
      <p:graphicFrame>
        <p:nvGraphicFramePr>
          <p:cNvPr id="45" name="Chart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226592"/>
              </p:ext>
            </p:extLst>
          </p:nvPr>
        </p:nvGraphicFramePr>
        <p:xfrm>
          <a:off x="3005280" y="430946"/>
          <a:ext cx="18288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5318835" y="1875468"/>
            <a:ext cx="1239683" cy="817270"/>
            <a:chOff x="2537922" y="1861357"/>
            <a:chExt cx="1239683" cy="817270"/>
          </a:xfrm>
        </p:grpSpPr>
        <p:sp>
          <p:nvSpPr>
            <p:cNvPr id="47" name="TextBox 46"/>
            <p:cNvSpPr txBox="1"/>
            <p:nvPr/>
          </p:nvSpPr>
          <p:spPr>
            <a:xfrm rot="16200000">
              <a:off x="2373774" y="2025505"/>
              <a:ext cx="5437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Cell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6200000">
              <a:off x="2694483" y="2121685"/>
              <a:ext cx="7360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General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3044565" y="2164384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Neuroscience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2887640" y="2149265"/>
              <a:ext cx="7489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 smtClean="0">
                  <a:latin typeface="Arial"/>
                  <a:cs typeface="Arial"/>
                </a:rPr>
                <a:t>Immunology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3449259" y="1993862"/>
              <a:ext cx="4412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Other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2579390" y="2031917"/>
              <a:ext cx="5565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Arial"/>
                  <a:cs typeface="Arial"/>
                </a:rPr>
                <a:t>Dev</a:t>
              </a:r>
              <a:r>
                <a:rPr lang="en-US" sz="800" dirty="0" smtClean="0">
                  <a:latin typeface="Arial"/>
                  <a:cs typeface="Arial"/>
                </a:rPr>
                <a:t> Bio</a:t>
              </a:r>
              <a:endParaRPr lang="en-US" sz="800" dirty="0">
                <a:latin typeface="Arial"/>
                <a:cs typeface="Arial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197831" y="1880760"/>
            <a:ext cx="1239683" cy="817270"/>
            <a:chOff x="2537922" y="1861357"/>
            <a:chExt cx="1239683" cy="817270"/>
          </a:xfrm>
        </p:grpSpPr>
        <p:sp>
          <p:nvSpPr>
            <p:cNvPr id="54" name="TextBox 53"/>
            <p:cNvSpPr txBox="1"/>
            <p:nvPr/>
          </p:nvSpPr>
          <p:spPr>
            <a:xfrm rot="16200000">
              <a:off x="2373774" y="2025505"/>
              <a:ext cx="5437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Cell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2694483" y="2121685"/>
              <a:ext cx="7360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General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3044565" y="2164384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Neuroscience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2887640" y="2149265"/>
              <a:ext cx="7489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 smtClean="0">
                  <a:latin typeface="Arial"/>
                  <a:cs typeface="Arial"/>
                </a:rPr>
                <a:t>Immunology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3449259" y="1993862"/>
              <a:ext cx="4412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Other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2579390" y="2031917"/>
              <a:ext cx="5565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Arial"/>
                  <a:cs typeface="Arial"/>
                </a:rPr>
                <a:t>Dev</a:t>
              </a:r>
              <a:r>
                <a:rPr lang="en-US" sz="800" dirty="0" smtClean="0">
                  <a:latin typeface="Arial"/>
                  <a:cs typeface="Arial"/>
                </a:rPr>
                <a:t> Bio</a:t>
              </a:r>
              <a:endParaRPr lang="en-US" sz="800" dirty="0">
                <a:latin typeface="Arial"/>
                <a:cs typeface="Arial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301364" y="463257"/>
            <a:ext cx="1370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All Resource types</a:t>
            </a:r>
            <a:endParaRPr lang="en-US" sz="1100" dirty="0">
              <a:latin typeface="Arial"/>
              <a:cs typeface="Arial"/>
            </a:endParaRPr>
          </a:p>
        </p:txBody>
      </p:sp>
      <p:graphicFrame>
        <p:nvGraphicFramePr>
          <p:cNvPr id="61" name="Chart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210112"/>
              </p:ext>
            </p:extLst>
          </p:nvPr>
        </p:nvGraphicFramePr>
        <p:xfrm>
          <a:off x="3005280" y="2926080"/>
          <a:ext cx="18288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2" name="Chart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967353"/>
              </p:ext>
            </p:extLst>
          </p:nvPr>
        </p:nvGraphicFramePr>
        <p:xfrm>
          <a:off x="4950100" y="2926080"/>
          <a:ext cx="18288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3" name="Chart 6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591092"/>
              </p:ext>
            </p:extLst>
          </p:nvPr>
        </p:nvGraphicFramePr>
        <p:xfrm>
          <a:off x="6839608" y="2926080"/>
          <a:ext cx="182880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4" name="TextBox 63"/>
          <p:cNvSpPr txBox="1"/>
          <p:nvPr/>
        </p:nvSpPr>
        <p:spPr>
          <a:xfrm rot="16200000">
            <a:off x="6144443" y="3678461"/>
            <a:ext cx="1352702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Fraction identified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4199248" y="3678462"/>
            <a:ext cx="1352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Fraction identified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 rot="16200000">
            <a:off x="2282326" y="3678028"/>
            <a:ext cx="1352705" cy="24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Fraction identified</a:t>
            </a:r>
            <a:endParaRPr lang="en-US" sz="1000" dirty="0">
              <a:latin typeface="Arial"/>
              <a:cs typeface="Arial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369294" y="4375705"/>
            <a:ext cx="1239683" cy="817270"/>
            <a:chOff x="2537922" y="1861357"/>
            <a:chExt cx="1239683" cy="817270"/>
          </a:xfrm>
        </p:grpSpPr>
        <p:sp>
          <p:nvSpPr>
            <p:cNvPr id="68" name="TextBox 67"/>
            <p:cNvSpPr txBox="1"/>
            <p:nvPr/>
          </p:nvSpPr>
          <p:spPr>
            <a:xfrm rot="16200000">
              <a:off x="2373774" y="2025505"/>
              <a:ext cx="5437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Cell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2694483" y="2121685"/>
              <a:ext cx="7360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General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16200000">
              <a:off x="3044565" y="2164384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Neuroscience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16200000">
              <a:off x="2887640" y="2149265"/>
              <a:ext cx="7489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 smtClean="0">
                  <a:latin typeface="Arial"/>
                  <a:cs typeface="Arial"/>
                </a:rPr>
                <a:t>Immunology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 rot="16200000">
              <a:off x="3449259" y="1993862"/>
              <a:ext cx="4412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Other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2579390" y="2031917"/>
              <a:ext cx="5565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Arial"/>
                  <a:cs typeface="Arial"/>
                </a:rPr>
                <a:t>Dev</a:t>
              </a:r>
              <a:r>
                <a:rPr lang="en-US" sz="800" dirty="0" smtClean="0">
                  <a:latin typeface="Arial"/>
                  <a:cs typeface="Arial"/>
                </a:rPr>
                <a:t> Bio</a:t>
              </a:r>
              <a:endParaRPr lang="en-US" sz="800" dirty="0">
                <a:latin typeface="Arial"/>
                <a:cs typeface="Arial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311496" y="4375705"/>
            <a:ext cx="1239683" cy="817270"/>
            <a:chOff x="2537922" y="1861357"/>
            <a:chExt cx="1239683" cy="817270"/>
          </a:xfrm>
        </p:grpSpPr>
        <p:sp>
          <p:nvSpPr>
            <p:cNvPr id="75" name="TextBox 74"/>
            <p:cNvSpPr txBox="1"/>
            <p:nvPr/>
          </p:nvSpPr>
          <p:spPr>
            <a:xfrm rot="16200000">
              <a:off x="2373774" y="2025505"/>
              <a:ext cx="5437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Cell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 rot="16200000">
              <a:off x="2694483" y="2121685"/>
              <a:ext cx="7360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General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 rot="16200000">
              <a:off x="3044565" y="2164384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Neuroscience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 rot="16200000">
              <a:off x="2887640" y="2149265"/>
              <a:ext cx="7489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 smtClean="0">
                  <a:latin typeface="Arial"/>
                  <a:cs typeface="Arial"/>
                </a:rPr>
                <a:t>Immunology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rot="16200000">
              <a:off x="3449259" y="1993862"/>
              <a:ext cx="4412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Other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 rot="16200000">
              <a:off x="2579390" y="2031917"/>
              <a:ext cx="5565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Arial"/>
                  <a:cs typeface="Arial"/>
                </a:rPr>
                <a:t>Dev</a:t>
              </a:r>
              <a:r>
                <a:rPr lang="en-US" sz="800" dirty="0" smtClean="0">
                  <a:latin typeface="Arial"/>
                  <a:cs typeface="Arial"/>
                </a:rPr>
                <a:t> Bio</a:t>
              </a:r>
              <a:endParaRPr lang="en-US" sz="800" dirty="0">
                <a:latin typeface="Arial"/>
                <a:cs typeface="Arial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200915" y="4375705"/>
            <a:ext cx="1239683" cy="817270"/>
            <a:chOff x="2537922" y="1861357"/>
            <a:chExt cx="1239683" cy="817270"/>
          </a:xfrm>
        </p:grpSpPr>
        <p:sp>
          <p:nvSpPr>
            <p:cNvPr id="82" name="TextBox 81"/>
            <p:cNvSpPr txBox="1"/>
            <p:nvPr/>
          </p:nvSpPr>
          <p:spPr>
            <a:xfrm rot="16200000">
              <a:off x="2373774" y="2025505"/>
              <a:ext cx="5437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Cell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2694483" y="2121685"/>
              <a:ext cx="7360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General Bio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 rot="16200000">
              <a:off x="3044565" y="2164384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Neuroscience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16200000">
              <a:off x="2887640" y="2149265"/>
              <a:ext cx="7489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 smtClean="0">
                  <a:latin typeface="Arial"/>
                  <a:cs typeface="Arial"/>
                </a:rPr>
                <a:t>Immunology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 rot="16200000">
              <a:off x="3449259" y="1993862"/>
              <a:ext cx="4412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Other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rot="16200000">
              <a:off x="2579390" y="2031917"/>
              <a:ext cx="5565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latin typeface="Arial"/>
                  <a:cs typeface="Arial"/>
                </a:rPr>
                <a:t>Dev</a:t>
              </a:r>
              <a:r>
                <a:rPr lang="en-US" sz="800" dirty="0" smtClean="0">
                  <a:latin typeface="Arial"/>
                  <a:cs typeface="Arial"/>
                </a:rPr>
                <a:t> Bio</a:t>
              </a:r>
              <a:endParaRPr lang="en-US" sz="800" dirty="0">
                <a:latin typeface="Arial"/>
                <a:cs typeface="Arial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388108" y="2948624"/>
            <a:ext cx="1234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"/>
                <a:cs typeface="Arial"/>
              </a:rPr>
              <a:t>Construct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318834" y="2779347"/>
            <a:ext cx="1234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"/>
                <a:cs typeface="Arial"/>
              </a:rPr>
              <a:t>Knockdown reagent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96791" y="2948624"/>
            <a:ext cx="1234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Arial"/>
                <a:cs typeface="Arial"/>
              </a:rPr>
              <a:t>Organism</a:t>
            </a:r>
            <a:endParaRPr lang="en-US" sz="1100" dirty="0"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817851"/>
              </p:ext>
            </p:extLst>
          </p:nvPr>
        </p:nvGraphicFramePr>
        <p:xfrm>
          <a:off x="362907" y="1279758"/>
          <a:ext cx="2264340" cy="234095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43713"/>
                <a:gridCol w="1120627"/>
              </a:tblGrid>
              <a:tr h="519148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Resource type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rial"/>
                          <a:cs typeface="Arial"/>
                        </a:rPr>
                        <a:t>Percent identifiable</a:t>
                      </a:r>
                      <a:endParaRPr lang="en-US" sz="1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7514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Antibody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44%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7011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Cell line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43%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2863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Construct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25%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50588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Knockdown reagent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83%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2393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Organism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75%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304800"/>
            <a:ext cx="2286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Summary of identifiable resources: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220532" y="6611779"/>
            <a:ext cx="18896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tx2"/>
                </a:solidFill>
              </a:rPr>
              <a:t>https://</a:t>
            </a:r>
            <a:r>
              <a:rPr lang="en-US" sz="1000" i="1" dirty="0" err="1">
                <a:solidFill>
                  <a:schemeClr val="tx2"/>
                </a:solidFill>
              </a:rPr>
              <a:t>peerj.com</a:t>
            </a:r>
            <a:r>
              <a:rPr lang="en-US" sz="1000" i="1" dirty="0">
                <a:solidFill>
                  <a:schemeClr val="tx2"/>
                </a:solidFill>
              </a:rPr>
              <a:t>/articles/148/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42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cell 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66800"/>
            <a:ext cx="7429500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33846" y="6019800"/>
            <a:ext cx="2488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tx2"/>
                </a:solidFill>
              </a:rPr>
              <a:t>https://</a:t>
            </a:r>
            <a:r>
              <a:rPr lang="en-US" sz="1000" i="1" dirty="0" err="1">
                <a:solidFill>
                  <a:schemeClr val="tx2"/>
                </a:solidFill>
              </a:rPr>
              <a:t>en.wikipedia.org</a:t>
            </a:r>
            <a:r>
              <a:rPr lang="en-US" sz="1000" i="1" dirty="0">
                <a:solidFill>
                  <a:schemeClr val="tx2"/>
                </a:solidFill>
              </a:rPr>
              <a:t>/wiki/</a:t>
            </a:r>
            <a:r>
              <a:rPr lang="en-US" sz="1000" i="1" dirty="0" err="1">
                <a:solidFill>
                  <a:schemeClr val="tx2"/>
                </a:solidFill>
              </a:rPr>
              <a:t>Cell_culture</a:t>
            </a:r>
            <a:endParaRPr lang="en-US" sz="1000" i="1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59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304800" y="2057400"/>
            <a:ext cx="853440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2"/>
                </a:solidFill>
                <a:latin typeface="+mj-lt"/>
              </a:rPr>
              <a:t>Improved reporting and data standards can assist with scientific reproducibility</a:t>
            </a:r>
          </a:p>
          <a:p>
            <a:endParaRPr lang="en-US" sz="4400" b="1" dirty="0">
              <a:solidFill>
                <a:schemeClr val="tx2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426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29" y="3558262"/>
            <a:ext cx="7540172" cy="10137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ways we can address </a:t>
            </a:r>
            <a:br>
              <a:rPr lang="en-US" dirty="0" smtClean="0"/>
            </a:br>
            <a:r>
              <a:rPr lang="en-US" dirty="0" smtClean="0"/>
              <a:t>issues with scientific reproducibility?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24600"/>
            <a:ext cx="1828800" cy="365125"/>
          </a:xfrm>
          <a:prstGeom prst="rect">
            <a:avLst/>
          </a:prstGeom>
        </p:spPr>
        <p:txBody>
          <a:bodyPr/>
          <a:lstStyle/>
          <a:p>
            <a:fld id="{467FB152-A731-7F4D-9BEF-0DA9812B690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819400" y="6479352"/>
            <a:ext cx="6099629" cy="302448"/>
          </a:xfrm>
        </p:spPr>
        <p:txBody>
          <a:bodyPr/>
          <a:lstStyle/>
          <a:p>
            <a:r>
              <a:rPr lang="en-US" sz="1000" dirty="0"/>
              <a:t>http://</a:t>
            </a:r>
            <a:r>
              <a:rPr lang="en-US" sz="1000" dirty="0" err="1"/>
              <a:t>www.gbsi.org</a:t>
            </a:r>
            <a:r>
              <a:rPr lang="en-US" sz="1000" dirty="0"/>
              <a:t>/</a:t>
            </a:r>
            <a:r>
              <a:rPr lang="en-US" sz="1000" dirty="0" err="1"/>
              <a:t>gbsi</a:t>
            </a:r>
            <a:r>
              <a:rPr lang="en-US" sz="1000" dirty="0"/>
              <a:t>-content/uploads/2015/10/The-Case-for-</a:t>
            </a:r>
            <a:r>
              <a:rPr lang="en-US" sz="1000" dirty="0" err="1"/>
              <a:t>Standards.pdf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4" name="Picture 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03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4974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NIH Rigor and 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048000" y="6555552"/>
            <a:ext cx="5871029" cy="302447"/>
          </a:xfrm>
        </p:spPr>
        <p:txBody>
          <a:bodyPr/>
          <a:lstStyle/>
          <a:p>
            <a:r>
              <a:rPr lang="en-US" dirty="0"/>
              <a:t>https://www.nih.gov/research-training/rigor-reproducibility</a:t>
            </a:r>
          </a:p>
        </p:txBody>
      </p:sp>
      <p:pic>
        <p:nvPicPr>
          <p:cNvPr id="5" name="Picture 4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654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NIH Rigor and 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048000" y="6555552"/>
            <a:ext cx="5871029" cy="302447"/>
          </a:xfrm>
        </p:spPr>
        <p:txBody>
          <a:bodyPr/>
          <a:lstStyle/>
          <a:p>
            <a:r>
              <a:rPr lang="en-US" dirty="0"/>
              <a:t>https://www.nih.gov/research-training/rigor-reproducibility/training</a:t>
            </a:r>
          </a:p>
        </p:txBody>
      </p:sp>
      <p:pic>
        <p:nvPicPr>
          <p:cNvPr id="6" name="Picture 5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66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improve reproducibility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6522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Detailed protocol reporting and documentation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Track reagents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Validate reagents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Avoid experimental bias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Analytical techniques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Statistical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3657600" y="6449108"/>
            <a:ext cx="5261429" cy="332692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www.gbsi.org</a:t>
            </a:r>
            <a:r>
              <a:rPr lang="en-US" dirty="0"/>
              <a:t>/</a:t>
            </a:r>
            <a:r>
              <a:rPr lang="en-US" dirty="0" err="1"/>
              <a:t>gbsi</a:t>
            </a:r>
            <a:r>
              <a:rPr lang="en-US" dirty="0"/>
              <a:t>-content/uploads/2015/10/The-Case-for-</a:t>
            </a:r>
            <a:r>
              <a:rPr lang="en-US" dirty="0" err="1"/>
              <a:t>Standards.pdf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00600" y="1143000"/>
            <a:ext cx="3962400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Improve experimental </a:t>
            </a:r>
            <a:r>
              <a:rPr lang="en-US" sz="2600" dirty="0"/>
              <a:t>controls</a:t>
            </a:r>
          </a:p>
          <a:p>
            <a:pPr marL="457200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Anticipate variations </a:t>
            </a:r>
            <a:r>
              <a:rPr lang="en-US" sz="2600" dirty="0"/>
              <a:t>in interpretation </a:t>
            </a:r>
          </a:p>
          <a:p>
            <a:pPr marL="457200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Calibrate equipment</a:t>
            </a:r>
            <a:endParaRPr lang="en-US" sz="2600" dirty="0"/>
          </a:p>
          <a:p>
            <a:pPr marL="457200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600" dirty="0" smtClean="0"/>
              <a:t>Follow ethical guidelines</a:t>
            </a:r>
            <a:endParaRPr lang="en-US" sz="2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8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62200" y="6248400"/>
            <a:ext cx="6324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http://</a:t>
            </a:r>
            <a:r>
              <a:rPr lang="en-US" sz="1100" dirty="0" err="1">
                <a:solidFill>
                  <a:schemeClr val="tx2"/>
                </a:solidFill>
              </a:rPr>
              <a:t>blogs.msdn.com</a:t>
            </a:r>
            <a:r>
              <a:rPr lang="en-US" sz="1100" dirty="0">
                <a:solidFill>
                  <a:schemeClr val="tx2"/>
                </a:solidFill>
              </a:rPr>
              <a:t>/b/</a:t>
            </a:r>
            <a:r>
              <a:rPr lang="en-US" sz="1100" dirty="0" err="1">
                <a:solidFill>
                  <a:schemeClr val="tx2"/>
                </a:solidFill>
              </a:rPr>
              <a:t>msr_er</a:t>
            </a:r>
            <a:r>
              <a:rPr lang="en-US" sz="1100" dirty="0">
                <a:solidFill>
                  <a:schemeClr val="tx2"/>
                </a:solidFill>
              </a:rPr>
              <a:t>/archive/2014/04/29/reproducible-research-are-we-there-</a:t>
            </a:r>
            <a:r>
              <a:rPr lang="en-US" sz="1100" dirty="0" err="1">
                <a:solidFill>
                  <a:schemeClr val="tx2"/>
                </a:solidFill>
              </a:rPr>
              <a:t>yet.aspx</a:t>
            </a:r>
            <a:endParaRPr lang="en-US" sz="11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10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82915"/>
            <a:ext cx="7928430" cy="3312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Describe causes that can make science irreproducible</a:t>
            </a:r>
          </a:p>
          <a:p>
            <a:pPr marL="0" indent="0">
              <a:buNone/>
            </a:pPr>
            <a:r>
              <a:rPr lang="en-US" sz="2600" dirty="0" smtClean="0"/>
              <a:t>Identify some of the major issues with scientific reproducibility</a:t>
            </a:r>
          </a:p>
          <a:p>
            <a:pPr marL="0" indent="0">
              <a:buNone/>
            </a:pPr>
            <a:r>
              <a:rPr lang="en-US" sz="2600" dirty="0" smtClean="0"/>
              <a:t>Describe some ways that you can make your science more reproducible and transparent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1000" y="1219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1000" y="2133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420189" y="3124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428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82915"/>
            <a:ext cx="7928430" cy="3312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Describe causes that can make science irreproducible</a:t>
            </a:r>
          </a:p>
          <a:p>
            <a:pPr marL="0" indent="0">
              <a:buNone/>
            </a:pPr>
            <a:r>
              <a:rPr lang="en-US" sz="2600" dirty="0" smtClean="0"/>
              <a:t>Identify some of the major issues with scientific reproducibility</a:t>
            </a:r>
          </a:p>
          <a:p>
            <a:pPr marL="0" indent="0">
              <a:buNone/>
            </a:pPr>
            <a:r>
              <a:rPr lang="en-US" sz="2600" dirty="0" smtClean="0"/>
              <a:t>Describe some ways that you can make your science more reproducible and transparent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1000" y="12954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1000" y="2209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420189" y="32004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748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1676400" y="6449108"/>
            <a:ext cx="7242629" cy="332692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sz="1000" dirty="0"/>
              <a:t>http://www.economist.com/news/briefing/21588057-scientists-think-science-self-correcting-alarming-degree-it-not-trouble</a:t>
            </a:r>
          </a:p>
        </p:txBody>
      </p:sp>
      <p:pic>
        <p:nvPicPr>
          <p:cNvPr id="7" name="Picture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8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mean to be reproducible?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ability to recreate or reproduce a scientific experiment, either by the same researcher or an independent researcher, and achieve the same results.	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270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461647"/>
            <a:ext cx="7540172" cy="10137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causes of irreproducibility?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0551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Causes of irreproducibility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6522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Incomplete protocol reporting</a:t>
            </a:r>
          </a:p>
          <a:p>
            <a:r>
              <a:rPr lang="en-US" sz="2600" dirty="0">
                <a:solidFill>
                  <a:schemeClr val="tx1"/>
                </a:solidFill>
              </a:rPr>
              <a:t>Reagent </a:t>
            </a:r>
            <a:r>
              <a:rPr lang="en-US" sz="2600" dirty="0" smtClean="0">
                <a:solidFill>
                  <a:schemeClr val="tx1"/>
                </a:solidFill>
              </a:rPr>
              <a:t>variability</a:t>
            </a:r>
          </a:p>
          <a:p>
            <a:r>
              <a:rPr lang="en-US" sz="2600" dirty="0">
                <a:solidFill>
                  <a:schemeClr val="tx1"/>
                </a:solidFill>
              </a:rPr>
              <a:t>Lack of reagent </a:t>
            </a:r>
            <a:r>
              <a:rPr lang="en-US" sz="2600" dirty="0" smtClean="0">
                <a:solidFill>
                  <a:schemeClr val="tx1"/>
                </a:solidFill>
              </a:rPr>
              <a:t>validation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Experimental bias</a:t>
            </a:r>
          </a:p>
          <a:p>
            <a:r>
              <a:rPr lang="en-US" sz="2600" dirty="0">
                <a:solidFill>
                  <a:schemeClr val="tx1"/>
                </a:solidFill>
              </a:rPr>
              <a:t>Differences in analytic </a:t>
            </a:r>
            <a:r>
              <a:rPr lang="en-US" sz="2600" dirty="0" smtClean="0">
                <a:solidFill>
                  <a:schemeClr val="tx1"/>
                </a:solidFill>
              </a:rPr>
              <a:t>techniques</a:t>
            </a:r>
          </a:p>
          <a:p>
            <a:r>
              <a:rPr lang="en-US" sz="2600" dirty="0">
                <a:solidFill>
                  <a:schemeClr val="tx1"/>
                </a:solidFill>
              </a:rPr>
              <a:t>Differences in statistical </a:t>
            </a:r>
            <a:r>
              <a:rPr lang="en-US" sz="2600" dirty="0" smtClean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3810000" y="6449108"/>
            <a:ext cx="5109029" cy="332692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www.gbsi.org</a:t>
            </a:r>
            <a:r>
              <a:rPr lang="en-US" dirty="0"/>
              <a:t>/</a:t>
            </a:r>
            <a:r>
              <a:rPr lang="en-US" dirty="0" err="1"/>
              <a:t>gbsi</a:t>
            </a:r>
            <a:r>
              <a:rPr lang="en-US" dirty="0"/>
              <a:t>-content/uploads/2015/10/The-Case-for-</a:t>
            </a:r>
            <a:r>
              <a:rPr lang="en-US" dirty="0" err="1"/>
              <a:t>Standards.pdf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00600" y="1143000"/>
            <a:ext cx="39624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Unintentional selective reporting</a:t>
            </a:r>
          </a:p>
          <a:p>
            <a:pPr marL="457200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Lack of proper experimental controls</a:t>
            </a:r>
          </a:p>
          <a:p>
            <a:pPr marL="457200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Variations in interpretation </a:t>
            </a:r>
          </a:p>
          <a:p>
            <a:pPr marL="457200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Lack of equipment calibration </a:t>
            </a:r>
          </a:p>
          <a:p>
            <a:pPr marL="457200" indent="-4572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Scientific misconduct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92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some examples irreproducibility in science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24600"/>
            <a:ext cx="1828800" cy="365125"/>
          </a:xfrm>
          <a:prstGeom prst="rect">
            <a:avLst/>
          </a:prstGeom>
        </p:spPr>
        <p:txBody>
          <a:bodyPr/>
          <a:lstStyle/>
          <a:p>
            <a:fld id="{467FB152-A731-7F4D-9BEF-0DA9812B6907}" type="slidenum">
              <a:rPr lang="en-US" smtClean="0"/>
              <a:pPr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13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Amgen study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0780" y="5867400"/>
            <a:ext cx="5882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 out of 53 studies could not be replicated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1524000"/>
            <a:ext cx="4038600" cy="3710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540852" y="5181600"/>
            <a:ext cx="2488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tx2"/>
                </a:solidFill>
              </a:rPr>
              <a:t>https://</a:t>
            </a:r>
            <a:r>
              <a:rPr lang="en-US" sz="1000" i="1" dirty="0" err="1">
                <a:solidFill>
                  <a:schemeClr val="tx2"/>
                </a:solidFill>
              </a:rPr>
              <a:t>en.wikipedia.org</a:t>
            </a:r>
            <a:r>
              <a:rPr lang="en-US" sz="1000" i="1" dirty="0">
                <a:solidFill>
                  <a:schemeClr val="tx2"/>
                </a:solidFill>
              </a:rPr>
              <a:t>/wiki/</a:t>
            </a:r>
            <a:r>
              <a:rPr lang="en-US" sz="1000" i="1" dirty="0" err="1">
                <a:solidFill>
                  <a:schemeClr val="tx2"/>
                </a:solidFill>
              </a:rPr>
              <a:t>Cancer_cell</a:t>
            </a:r>
            <a:endParaRPr lang="en-US" sz="1000" i="1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4929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" val="William Hersh, MD"/>
  <p:tag name="PRESENTER_TITLE" val="Professor and Chair, DMICE"/>
  <p:tag name="PRESENTER_EMAIL" val="hersh@ohsu.edu"/>
  <p:tag name="PRESENTER_PIC" val="C:\Documents and Settings\hersh\My Documents\Ongoing\Web\hersh.jpg"/>
  <p:tag name="LOGO_PIC_2" val="C:\Documents and Settings\hersh\My Documents\Ongoing\Web\ohsulogo.gif"/>
  <p:tag name="PRESENTER_PIC_MODE" val="0"/>
  <p:tag name="LOGO_PIC_MODE" val="1"/>
  <p:tag name="PRESENTATION_TITLE" val="2.5b"/>
  <p:tag name="ART_ENCODE_TYPE" val="0"/>
  <p:tag name="ART_ENCODE_INDEX" val="1"/>
  <p:tag name="ARTICULATE_TEMPLATE" val="E-Learning Course (Single-level)"/>
  <p:tag name="ARTICULATE_TEMPLATE_GUID" val="1a000000-6000-0000-b000-000000000003"/>
  <p:tag name="PRESENTER_PREVIEW_MODE" val="0"/>
  <p:tag name="PRESENTER_PREVIEW_START" val="1"/>
  <p:tag name="PLAYERLOGOHEIGHT" val="622"/>
  <p:tag name="PLAYERLOGOWIDTH" val="900"/>
  <p:tag name="LAUNCHINNEWWINDOW" val="0"/>
  <p:tag name="LASTPUBLISHED" val="C:\Users\hersh\Documents\BMI 514\Chapter 2\Content\2.5b\player.html"/>
  <p:tag name="ARTICULATE_LOGO" val="ohsu-logo.jpg"/>
  <p:tag name="ARTICULATE_PRESENTER" val="William Hersh, MD"/>
  <p:tag name="ARTICULATE_PRESENTER_GUID" val="2C78E8ED6413"/>
  <p:tag name="ARTICULATE_LMS" val="0"/>
  <p:tag name="ARTICULATE_META_COURSE_VERSION_SET" val="True"/>
  <p:tag name="ARTICULATE_META_NAME_SET" val="True"/>
  <p:tag name="TAG_BACKING_FORM_KEY" val="1507802-c:\users\hersh\documents\bmi 514\chapter 2\slides\2.5b.pptx"/>
  <p:tag name="ARTICULATE_PRESENTER_VERSION" val="7"/>
  <p:tag name="ARTICULATE_USED_PAGE_ORIENTATION" val="1"/>
  <p:tag name="ARTICULATE_USED_PAGE_SIZE" val="1"/>
  <p:tag name="ARTICULATE_REFERENCE_ID" val="798260e5-b6e7-4e24-b457-ed62fd197dab"/>
  <p:tag name="ARTICULATE_SLIDE_COUNT" val="2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bfaf7e5-2f72-42d2-8ff3-6b3a1487c808"/>
  <p:tag name="AUDIO_ID" val="287"/>
  <p:tag name="ARTICULATE_SLIDE_NAV" val="1"/>
  <p:tag name="ARTICULATE_LOCK_SLIDE" val="0"/>
  <p:tag name="ELAPSEDTIME" val="7.40"/>
  <p:tag name="ARTICULATE_USED_LAYOUT" val="1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BD2K_OER_Theme.thmx</Template>
  <TotalTime>0</TotalTime>
  <Words>491</Words>
  <Application>Microsoft Office PowerPoint</Application>
  <PresentationFormat>On-screen Show (4:3)</PresentationFormat>
  <Paragraphs>148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Arial</vt:lpstr>
      <vt:lpstr>Calibri</vt:lpstr>
      <vt:lpstr>Cambria</vt:lpstr>
      <vt:lpstr>Tahoma</vt:lpstr>
      <vt:lpstr>Times New Roman</vt:lpstr>
      <vt:lpstr>BD2K_OER_Theme</vt:lpstr>
      <vt:lpstr>BD2K OER Dark</vt:lpstr>
      <vt:lpstr>Issues with Scientific Reproducibility</vt:lpstr>
      <vt:lpstr>PowerPoint Presentation</vt:lpstr>
      <vt:lpstr>Learning objectives</vt:lpstr>
      <vt:lpstr>PowerPoint Presentation</vt:lpstr>
      <vt:lpstr>What does it mean to be reproducible?</vt:lpstr>
      <vt:lpstr>What are causes of irreproducibility?</vt:lpstr>
      <vt:lpstr>(Some) Causes of irreproducibility</vt:lpstr>
      <vt:lpstr>What are some examples irreproducibility in science?</vt:lpstr>
      <vt:lpstr>Amgen study</vt:lpstr>
      <vt:lpstr>Issues with reporting animal studies</vt:lpstr>
      <vt:lpstr>Issues with unique identification of research resources -  half of resources are not identifiable</vt:lpstr>
      <vt:lpstr>Problems with cell lines</vt:lpstr>
      <vt:lpstr>PowerPoint Presentation</vt:lpstr>
      <vt:lpstr>What are ways we can address  issues with scientific reproducibility?</vt:lpstr>
      <vt:lpstr>PowerPoint Presentation</vt:lpstr>
      <vt:lpstr>PowerPoint Presentation</vt:lpstr>
      <vt:lpstr>NIH Rigor and Reproducibility</vt:lpstr>
      <vt:lpstr>NIH Rigor and Reproducibility</vt:lpstr>
      <vt:lpstr>Ways to improve reproducibility</vt:lpstr>
      <vt:lpstr>Review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2016-04-16T16:28:32Z</dcterms:created>
  <dcterms:modified xsi:type="dcterms:W3CDTF">2016-06-07T18:52:01Z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D5C034B7-EAF0-4A52-A4FC-A32C86864BDC</vt:lpwstr>
  </property>
  <property fmtid="{D5CDD505-2E9C-101B-9397-08002B2CF9AE}" pid="3" name="ArticulatePath">
    <vt:lpwstr>BDK29_stirpped</vt:lpwstr>
  </property>
</Properties>
</file>